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66"/>
    <p:restoredTop sz="94624"/>
  </p:normalViewPr>
  <p:slideViewPr>
    <p:cSldViewPr snapToGrid="0">
      <p:cViewPr>
        <p:scale>
          <a:sx n="90" d="100"/>
          <a:sy n="90" d="100"/>
        </p:scale>
        <p:origin x="1456" y="-9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237" y="274320"/>
            <a:ext cx="7689926" cy="523220"/>
          </a:xfrm>
          <a:prstGeom prst="rect">
            <a:avLst/>
          </a:prstGeom>
          <a:noFill/>
        </p:spPr>
        <p:txBody>
          <a:bodyPr wrap="none">
            <a:spAutoFit/>
          </a:bodyPr>
          <a:lstStyle/>
          <a:p>
            <a:pPr algn="ctr">
              <a:defRPr sz="3200" b="1">
                <a:solidFill>
                  <a:srgbClr val="1E1E1E"/>
                </a:solidFill>
              </a:defRPr>
            </a:pPr>
            <a:r>
              <a:rPr sz="2800" dirty="0">
                <a:latin typeface="ADLaM Display" panose="02010000000000000000" pitchFamily="2" charset="0"/>
                <a:ea typeface="ADLaM Display" panose="02010000000000000000" pitchFamily="2" charset="0"/>
                <a:cs typeface="ADLaM Display" panose="02010000000000000000" pitchFamily="2" charset="0"/>
              </a:rPr>
              <a:t>Objection Handling – Quick Reference Guide</a:t>
            </a:r>
          </a:p>
        </p:txBody>
      </p:sp>
      <p:sp>
        <p:nvSpPr>
          <p:cNvPr id="3" name="Rectangle 2"/>
          <p:cNvSpPr/>
          <p:nvPr/>
        </p:nvSpPr>
        <p:spPr>
          <a:xfrm>
            <a:off x="457200" y="928359"/>
            <a:ext cx="3291840" cy="3258821"/>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spcAft>
                <a:spcPts val="600"/>
              </a:spcAft>
            </a:pPr>
            <a:r>
              <a:rPr sz="1600" b="1" dirty="0">
                <a:solidFill>
                  <a:schemeClr val="tx1"/>
                </a:solidFill>
              </a:rPr>
              <a:t>Not Intereste</a:t>
            </a:r>
            <a:r>
              <a:rPr lang="en-CA" sz="1600" b="1" dirty="0">
                <a:solidFill>
                  <a:schemeClr val="tx1"/>
                </a:solidFill>
              </a:rPr>
              <a:t>d</a:t>
            </a:r>
            <a:endParaRPr sz="1600" b="1" dirty="0">
              <a:solidFill>
                <a:schemeClr val="tx1"/>
              </a:solidFill>
            </a:endParaRPr>
          </a:p>
          <a:p>
            <a:pPr lvl="0">
              <a:spcAft>
                <a:spcPts val="600"/>
              </a:spcAft>
            </a:pPr>
            <a:r>
              <a:rPr lang="en-US" sz="900" dirty="0">
                <a:solidFill>
                  <a:schemeClr val="tx1"/>
                </a:solidFill>
              </a:rPr>
              <a:t>Avoid this by being interesting! Objections are just signals telling you where to improve.</a:t>
            </a:r>
            <a:endParaRPr lang="en-CA" sz="900" dirty="0">
              <a:solidFill>
                <a:schemeClr val="tx1"/>
              </a:solidFill>
            </a:endParaRPr>
          </a:p>
          <a:p>
            <a:pPr lvl="0"/>
            <a:r>
              <a:rPr lang="en-US" sz="900" dirty="0">
                <a:solidFill>
                  <a:schemeClr val="tx1"/>
                </a:solidFill>
              </a:rPr>
              <a:t>Pause and stay calm:</a:t>
            </a:r>
            <a:endParaRPr lang="en-CA" sz="900" dirty="0">
              <a:solidFill>
                <a:schemeClr val="tx1"/>
              </a:solidFill>
            </a:endParaRPr>
          </a:p>
          <a:p>
            <a:pPr marL="295275" lvl="1">
              <a:spcAft>
                <a:spcPts val="600"/>
              </a:spcAft>
            </a:pPr>
            <a:r>
              <a:rPr lang="en-US" sz="900" dirty="0">
                <a:solidFill>
                  <a:schemeClr val="tx1"/>
                </a:solidFill>
              </a:rPr>
              <a:t>“That’s ok. That’s not a problem” Pause.</a:t>
            </a:r>
            <a:endParaRPr lang="en-CA" sz="900" dirty="0">
              <a:solidFill>
                <a:schemeClr val="tx1"/>
              </a:solidFill>
            </a:endParaRPr>
          </a:p>
          <a:p>
            <a:pPr lvl="0"/>
            <a:r>
              <a:rPr lang="en-US" sz="900" dirty="0">
                <a:solidFill>
                  <a:schemeClr val="tx1"/>
                </a:solidFill>
              </a:rPr>
              <a:t>Ask clarifying question &amp; validate their concern:</a:t>
            </a:r>
            <a:endParaRPr lang="en-CA" sz="900" dirty="0">
              <a:solidFill>
                <a:schemeClr val="tx1"/>
              </a:solidFill>
            </a:endParaRPr>
          </a:p>
          <a:p>
            <a:pPr marL="295275" lvl="1">
              <a:spcAft>
                <a:spcPts val="600"/>
              </a:spcAft>
            </a:pPr>
            <a:r>
              <a:rPr lang="en-US" sz="900" dirty="0">
                <a:solidFill>
                  <a:schemeClr val="tx1"/>
                </a:solidFill>
              </a:rPr>
              <a:t>“Oh, that’s okay. Hey Sara, I know it’s not your job to help salespeople, but before we hang up, if it’s not too much to ask, is it that you’re happy with what you have, have a lot of pressing things on your plate or you just hate getting cold calls as much as I hate making them?” And then be quiet. </a:t>
            </a:r>
            <a:endParaRPr lang="en-CA" sz="900" dirty="0">
              <a:solidFill>
                <a:schemeClr val="tx1"/>
              </a:solidFill>
            </a:endParaRPr>
          </a:p>
          <a:p>
            <a:pPr lvl="0"/>
            <a:r>
              <a:rPr lang="en-US" sz="900" dirty="0">
                <a:solidFill>
                  <a:schemeClr val="tx1"/>
                </a:solidFill>
              </a:rPr>
              <a:t>Isolate the real objection by being curious:</a:t>
            </a:r>
            <a:endParaRPr lang="en-CA" sz="900" dirty="0">
              <a:solidFill>
                <a:schemeClr val="tx1"/>
              </a:solidFill>
            </a:endParaRPr>
          </a:p>
          <a:p>
            <a:pPr marL="295275" lvl="1">
              <a:spcAft>
                <a:spcPts val="600"/>
              </a:spcAft>
            </a:pPr>
            <a:r>
              <a:rPr lang="en-US" sz="900" dirty="0">
                <a:solidFill>
                  <a:schemeClr val="tx1"/>
                </a:solidFill>
              </a:rPr>
              <a:t>“That’s interesting. I wanted to go back to something that you just said.” </a:t>
            </a:r>
            <a:endParaRPr lang="en-CA" sz="900" dirty="0">
              <a:solidFill>
                <a:schemeClr val="tx1"/>
              </a:solidFill>
            </a:endParaRPr>
          </a:p>
          <a:p>
            <a:pPr lvl="0">
              <a:spcAft>
                <a:spcPts val="600"/>
              </a:spcAft>
            </a:pPr>
            <a:r>
              <a:rPr lang="en-US" sz="900" dirty="0">
                <a:solidFill>
                  <a:schemeClr val="tx1"/>
                </a:solidFill>
              </a:rPr>
              <a:t>Identify one pain point or unmet need.</a:t>
            </a:r>
            <a:endParaRPr lang="en-CA" sz="900" dirty="0">
              <a:solidFill>
                <a:schemeClr val="tx1"/>
              </a:solidFill>
            </a:endParaRPr>
          </a:p>
          <a:p>
            <a:pPr lvl="0"/>
            <a:r>
              <a:rPr lang="en-US" sz="900" dirty="0">
                <a:solidFill>
                  <a:schemeClr val="tx1"/>
                </a:solidFill>
              </a:rPr>
              <a:t>Position yourself as a future resource and suggest a follow-up at a more relevant time.</a:t>
            </a:r>
            <a:endParaRPr lang="en-CA" sz="900" dirty="0">
              <a:solidFill>
                <a:schemeClr val="tx1"/>
              </a:solidFill>
            </a:endParaRPr>
          </a:p>
        </p:txBody>
      </p:sp>
      <p:sp>
        <p:nvSpPr>
          <p:cNvPr id="4" name="Rectangle 3"/>
          <p:cNvSpPr/>
          <p:nvPr/>
        </p:nvSpPr>
        <p:spPr>
          <a:xfrm>
            <a:off x="4023360" y="920787"/>
            <a:ext cx="3291840" cy="2771101"/>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r>
              <a:rPr sz="1600" b="1" dirty="0">
                <a:solidFill>
                  <a:srgbClr val="1E1E1E"/>
                </a:solidFill>
              </a:rPr>
              <a:t>Corporate Makes Those Decisions</a:t>
            </a:r>
            <a:endParaRPr lang="en-US" sz="1600" b="1" dirty="0">
              <a:solidFill>
                <a:srgbClr val="1E1E1E"/>
              </a:solidFill>
            </a:endParaRPr>
          </a:p>
          <a:p>
            <a:pPr lvl="0">
              <a:spcAft>
                <a:spcPts val="300"/>
              </a:spcAft>
            </a:pPr>
            <a:r>
              <a:rPr lang="en-US" sz="900" dirty="0">
                <a:solidFill>
                  <a:schemeClr val="tx1"/>
                </a:solidFill>
              </a:rPr>
              <a:t>Repeat their last 3 words: “That’s corporate’s responsibility?” “Don’t handle it?” Pause.</a:t>
            </a:r>
          </a:p>
          <a:p>
            <a:pPr lvl="0"/>
            <a:r>
              <a:rPr lang="en-US" sz="900" dirty="0">
                <a:solidFill>
                  <a:schemeClr val="tx1"/>
                </a:solidFill>
              </a:rPr>
              <a:t>Validate their concern: </a:t>
            </a:r>
            <a:endParaRPr lang="en-CA" sz="900" dirty="0">
              <a:solidFill>
                <a:schemeClr val="tx1"/>
              </a:solidFill>
            </a:endParaRPr>
          </a:p>
          <a:p>
            <a:pPr marL="295275" lvl="1">
              <a:spcAft>
                <a:spcPts val="300"/>
              </a:spcAft>
            </a:pPr>
            <a:r>
              <a:rPr lang="en-US" sz="900" dirty="0">
                <a:solidFill>
                  <a:schemeClr val="tx1"/>
                </a:solidFill>
              </a:rPr>
              <a:t>“Sounds like you don’t handle the food and beverage contracts.” This can clarify with them that they understood what you were asking for.</a:t>
            </a:r>
            <a:endParaRPr lang="en-CA" sz="900" dirty="0">
              <a:solidFill>
                <a:schemeClr val="tx1"/>
              </a:solidFill>
            </a:endParaRPr>
          </a:p>
          <a:p>
            <a:pPr lvl="0"/>
            <a:r>
              <a:rPr lang="en-US" sz="900" dirty="0">
                <a:solidFill>
                  <a:schemeClr val="tx1"/>
                </a:solidFill>
              </a:rPr>
              <a:t>Request referral to the appropriate corporate contact.</a:t>
            </a:r>
            <a:endParaRPr lang="en-CA" sz="900" dirty="0">
              <a:solidFill>
                <a:schemeClr val="tx1"/>
              </a:solidFill>
            </a:endParaRPr>
          </a:p>
          <a:p>
            <a:pPr marL="295275" lvl="1">
              <a:spcAft>
                <a:spcPts val="300"/>
              </a:spcAft>
            </a:pPr>
            <a:r>
              <a:rPr lang="en-US" sz="900" dirty="0">
                <a:solidFill>
                  <a:schemeClr val="tx1"/>
                </a:solidFill>
              </a:rPr>
              <a:t>“Hey, Candice, I know it’s not your job to help salespeople who are lost, and I’m a little embarrassed even to ask, but who handles that?”  </a:t>
            </a:r>
            <a:endParaRPr lang="en-CA" sz="900" dirty="0">
              <a:solidFill>
                <a:schemeClr val="tx1"/>
              </a:solidFill>
            </a:endParaRPr>
          </a:p>
          <a:p>
            <a:pPr lvl="0"/>
            <a:r>
              <a:rPr lang="en-US" sz="900" dirty="0">
                <a:solidFill>
                  <a:schemeClr val="tx1"/>
                </a:solidFill>
              </a:rPr>
              <a:t>Gather name, title, and preferred contact method.</a:t>
            </a:r>
            <a:endParaRPr lang="en-CA" sz="900" dirty="0">
              <a:solidFill>
                <a:schemeClr val="tx1"/>
              </a:solidFill>
            </a:endParaRPr>
          </a:p>
          <a:p>
            <a:pPr marL="295275" lvl="1">
              <a:spcAft>
                <a:spcPts val="300"/>
              </a:spcAft>
            </a:pPr>
            <a:r>
              <a:rPr lang="en-US" sz="900" dirty="0">
                <a:solidFill>
                  <a:schemeClr val="tx1"/>
                </a:solidFill>
              </a:rPr>
              <a:t>“Thanks for being so helpful. Would it be okay if I mentioned that you referred me?”</a:t>
            </a:r>
            <a:endParaRPr lang="en-CA" sz="900" dirty="0">
              <a:solidFill>
                <a:schemeClr val="tx1"/>
              </a:solidFill>
            </a:endParaRPr>
          </a:p>
          <a:p>
            <a:pPr lvl="0">
              <a:spcAft>
                <a:spcPts val="300"/>
              </a:spcAft>
            </a:pPr>
            <a:r>
              <a:rPr lang="en-US" sz="900" dirty="0">
                <a:solidFill>
                  <a:schemeClr val="tx1"/>
                </a:solidFill>
              </a:rPr>
              <a:t>Ask if there is feedback worth sharing with corporate.</a:t>
            </a:r>
            <a:endParaRPr lang="en-CA" sz="900" dirty="0">
              <a:solidFill>
                <a:schemeClr val="tx1"/>
              </a:solidFill>
            </a:endParaRPr>
          </a:p>
          <a:p>
            <a:pPr lvl="0"/>
            <a:r>
              <a:rPr lang="en-US" sz="900" dirty="0">
                <a:solidFill>
                  <a:schemeClr val="tx1"/>
                </a:solidFill>
              </a:rPr>
              <a:t>Confirm whether a follow-up after connecting with corporate would be appropriate.</a:t>
            </a:r>
            <a:endParaRPr lang="en-CA" sz="900" dirty="0">
              <a:solidFill>
                <a:schemeClr val="tx1"/>
              </a:solidFill>
            </a:endParaRPr>
          </a:p>
        </p:txBody>
      </p:sp>
      <p:sp>
        <p:nvSpPr>
          <p:cNvPr id="5" name="Rectangle 4"/>
          <p:cNvSpPr/>
          <p:nvPr/>
        </p:nvSpPr>
        <p:spPr>
          <a:xfrm>
            <a:off x="457200" y="4383481"/>
            <a:ext cx="3291840" cy="2491169"/>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spcAft>
                <a:spcPts val="600"/>
              </a:spcAft>
            </a:pPr>
            <a:r>
              <a:rPr sz="1600" b="1" dirty="0">
                <a:solidFill>
                  <a:srgbClr val="1E1E1E"/>
                </a:solidFill>
              </a:rPr>
              <a:t>I’m Not the Right Person</a:t>
            </a:r>
          </a:p>
          <a:p>
            <a:pPr lvl="0">
              <a:spcAft>
                <a:spcPts val="600"/>
              </a:spcAft>
            </a:pPr>
            <a:r>
              <a:rPr lang="en-US" sz="900" dirty="0">
                <a:solidFill>
                  <a:schemeClr val="tx1"/>
                </a:solidFill>
              </a:rPr>
              <a:t>Mirror: “I’m sorry, not the right person?” Pause</a:t>
            </a:r>
            <a:endParaRPr lang="en-CA" sz="900" dirty="0">
              <a:solidFill>
                <a:schemeClr val="tx1"/>
              </a:solidFill>
            </a:endParaRPr>
          </a:p>
          <a:p>
            <a:pPr lvl="0"/>
            <a:r>
              <a:rPr lang="en-US" sz="900" dirty="0">
                <a:solidFill>
                  <a:schemeClr val="tx1"/>
                </a:solidFill>
              </a:rPr>
              <a:t>Ask for the correct owner of dining or contract oversight.</a:t>
            </a:r>
            <a:endParaRPr lang="en-CA" sz="900" dirty="0">
              <a:solidFill>
                <a:schemeClr val="tx1"/>
              </a:solidFill>
            </a:endParaRPr>
          </a:p>
          <a:p>
            <a:pPr marL="295275" lvl="1">
              <a:spcAft>
                <a:spcPts val="600"/>
              </a:spcAft>
            </a:pPr>
            <a:r>
              <a:rPr lang="en-US" sz="900" dirty="0">
                <a:solidFill>
                  <a:schemeClr val="tx1"/>
                </a:solidFill>
              </a:rPr>
              <a:t>“Hey, Candice, I know it’s not your job to help salespeople who are lost, and I’m a little embarrassed even to ask, but who handles that?”  </a:t>
            </a:r>
            <a:endParaRPr lang="en-CA" sz="900" dirty="0">
              <a:solidFill>
                <a:schemeClr val="tx1"/>
              </a:solidFill>
            </a:endParaRPr>
          </a:p>
          <a:p>
            <a:pPr lvl="0">
              <a:spcAft>
                <a:spcPts val="400"/>
              </a:spcAft>
            </a:pPr>
            <a:r>
              <a:rPr lang="en-US" sz="900" dirty="0">
                <a:solidFill>
                  <a:schemeClr val="tx1"/>
                </a:solidFill>
              </a:rPr>
              <a:t>Clarify whether others are involved in decisions.</a:t>
            </a:r>
            <a:endParaRPr lang="en-CA" sz="900" dirty="0">
              <a:solidFill>
                <a:schemeClr val="tx1"/>
              </a:solidFill>
            </a:endParaRPr>
          </a:p>
          <a:p>
            <a:pPr lvl="0"/>
            <a:r>
              <a:rPr lang="en-US" sz="900" dirty="0">
                <a:solidFill>
                  <a:schemeClr val="tx1"/>
                </a:solidFill>
              </a:rPr>
              <a:t>If deflecting, reframe to confirm their level of involvement.</a:t>
            </a:r>
            <a:endParaRPr lang="en-CA" sz="900" dirty="0">
              <a:solidFill>
                <a:schemeClr val="tx1"/>
              </a:solidFill>
            </a:endParaRPr>
          </a:p>
          <a:p>
            <a:pPr marL="295275" lvl="1">
              <a:spcAft>
                <a:spcPts val="600"/>
              </a:spcAft>
            </a:pPr>
            <a:r>
              <a:rPr lang="en-US" sz="900" dirty="0">
                <a:solidFill>
                  <a:schemeClr val="tx1"/>
                </a:solidFill>
              </a:rPr>
              <a:t>“Have you been a part of the decision team in the past for your food and beverage contracts?”</a:t>
            </a:r>
            <a:endParaRPr lang="en-CA" sz="900" dirty="0">
              <a:solidFill>
                <a:schemeClr val="tx1"/>
              </a:solidFill>
            </a:endParaRPr>
          </a:p>
          <a:p>
            <a:pPr lvl="0"/>
            <a:r>
              <a:rPr lang="en-US" sz="900" dirty="0">
                <a:solidFill>
                  <a:schemeClr val="tx1"/>
                </a:solidFill>
              </a:rPr>
              <a:t>Position inclusion as alignment, not extra work.</a:t>
            </a:r>
            <a:endParaRPr lang="en-CA" sz="900" dirty="0">
              <a:solidFill>
                <a:schemeClr val="tx1"/>
              </a:solidFill>
            </a:endParaRPr>
          </a:p>
        </p:txBody>
      </p:sp>
      <p:sp>
        <p:nvSpPr>
          <p:cNvPr id="6" name="Rectangle 5"/>
          <p:cNvSpPr/>
          <p:nvPr/>
        </p:nvSpPr>
        <p:spPr>
          <a:xfrm>
            <a:off x="4023360" y="3858863"/>
            <a:ext cx="3291840" cy="2217427"/>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spcAft>
                <a:spcPts val="400"/>
              </a:spcAft>
            </a:pPr>
            <a:r>
              <a:rPr sz="1600" b="1" dirty="0">
                <a:solidFill>
                  <a:srgbClr val="1E1E1E"/>
                </a:solidFill>
              </a:rPr>
              <a:t>Satisfied With Current Vendor / Long-Term Contract</a:t>
            </a:r>
          </a:p>
          <a:p>
            <a:pPr lvl="0"/>
            <a:r>
              <a:rPr lang="en-US" sz="900" dirty="0">
                <a:solidFill>
                  <a:schemeClr val="tx1"/>
                </a:solidFill>
              </a:rPr>
              <a:t>Acknowledge satisfaction with current provider.</a:t>
            </a:r>
            <a:endParaRPr lang="en-CA" sz="900" dirty="0">
              <a:solidFill>
                <a:schemeClr val="tx1"/>
              </a:solidFill>
            </a:endParaRPr>
          </a:p>
          <a:p>
            <a:pPr marL="295275" lvl="1">
              <a:spcAft>
                <a:spcPts val="400"/>
              </a:spcAft>
            </a:pPr>
            <a:r>
              <a:rPr lang="en-US" sz="900" dirty="0">
                <a:solidFill>
                  <a:schemeClr val="tx1"/>
                </a:solidFill>
              </a:rPr>
              <a:t>Repeat last 2-3 words “Long term?” pause. </a:t>
            </a:r>
            <a:endParaRPr lang="en-CA" sz="900" dirty="0">
              <a:solidFill>
                <a:schemeClr val="tx1"/>
              </a:solidFill>
            </a:endParaRPr>
          </a:p>
          <a:p>
            <a:pPr lvl="0">
              <a:spcAft>
                <a:spcPts val="400"/>
              </a:spcAft>
            </a:pPr>
            <a:r>
              <a:rPr lang="en-US" sz="900" dirty="0">
                <a:solidFill>
                  <a:schemeClr val="tx1"/>
                </a:solidFill>
              </a:rPr>
              <a:t>Ask what they would improve if they could change one thing.</a:t>
            </a:r>
            <a:endParaRPr lang="en-CA" sz="900" dirty="0">
              <a:solidFill>
                <a:schemeClr val="tx1"/>
              </a:solidFill>
            </a:endParaRPr>
          </a:p>
          <a:p>
            <a:pPr lvl="0"/>
            <a:r>
              <a:rPr lang="en-US" sz="900" dirty="0">
                <a:solidFill>
                  <a:schemeClr val="tx1"/>
                </a:solidFill>
              </a:rPr>
              <a:t>Understand contract timing.</a:t>
            </a:r>
            <a:endParaRPr lang="en-CA" sz="900" dirty="0">
              <a:solidFill>
                <a:schemeClr val="tx1"/>
              </a:solidFill>
            </a:endParaRPr>
          </a:p>
          <a:p>
            <a:pPr marL="295275" lvl="1">
              <a:spcAft>
                <a:spcPts val="400"/>
              </a:spcAft>
            </a:pPr>
            <a:r>
              <a:rPr lang="en-US" sz="900" dirty="0">
                <a:solidFill>
                  <a:schemeClr val="tx1"/>
                </a:solidFill>
              </a:rPr>
              <a:t>“That makes sense. Sounds like you’ve got it covered. Mind if I ask, what year/stage of the contract are you in right now?” </a:t>
            </a:r>
            <a:endParaRPr lang="en-CA" sz="900" dirty="0">
              <a:solidFill>
                <a:schemeClr val="tx1"/>
              </a:solidFill>
            </a:endParaRPr>
          </a:p>
          <a:p>
            <a:pPr lvl="0"/>
            <a:r>
              <a:rPr lang="en-US" sz="900" dirty="0">
                <a:solidFill>
                  <a:schemeClr val="tx1"/>
                </a:solidFill>
              </a:rPr>
              <a:t>Position your team as a benchmarking or backup option.</a:t>
            </a:r>
            <a:endParaRPr lang="en-CA" sz="900" dirty="0">
              <a:solidFill>
                <a:schemeClr val="tx1"/>
              </a:solidFill>
            </a:endParaRPr>
          </a:p>
          <a:p>
            <a:pPr marL="295275" lvl="1"/>
            <a:r>
              <a:rPr lang="en-US" sz="900" dirty="0">
                <a:solidFill>
                  <a:schemeClr val="tx1"/>
                </a:solidFill>
              </a:rPr>
              <a:t>“I know there’s no chance of us working together right now, but do you mind if I ask you one more question?” </a:t>
            </a:r>
            <a:endParaRPr lang="en-CA" sz="900" dirty="0">
              <a:solidFill>
                <a:schemeClr val="tx1"/>
              </a:solidFill>
            </a:endParaRPr>
          </a:p>
        </p:txBody>
      </p:sp>
      <p:sp>
        <p:nvSpPr>
          <p:cNvPr id="7" name="Rectangle 6"/>
          <p:cNvSpPr/>
          <p:nvPr/>
        </p:nvSpPr>
        <p:spPr>
          <a:xfrm>
            <a:off x="457200" y="7070951"/>
            <a:ext cx="3291840" cy="2615977"/>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spcAft>
                <a:spcPts val="600"/>
              </a:spcAft>
            </a:pPr>
            <a:r>
              <a:rPr sz="1600" b="1" dirty="0">
                <a:solidFill>
                  <a:srgbClr val="1E1E1E"/>
                </a:solidFill>
              </a:rPr>
              <a:t>Bad Prior Experience</a:t>
            </a:r>
          </a:p>
          <a:p>
            <a:pPr lvl="0">
              <a:spcAft>
                <a:spcPts val="600"/>
              </a:spcAft>
            </a:pPr>
            <a:r>
              <a:rPr lang="en-US" sz="900" dirty="0">
                <a:solidFill>
                  <a:schemeClr val="tx1"/>
                </a:solidFill>
              </a:rPr>
              <a:t>Acknowledge the experience and show empathy, listen</a:t>
            </a:r>
            <a:r>
              <a:rPr lang="en-CA" sz="900" dirty="0">
                <a:solidFill>
                  <a:schemeClr val="tx1"/>
                </a:solidFill>
              </a:rPr>
              <a:t>. </a:t>
            </a:r>
            <a:r>
              <a:rPr lang="en-US" sz="900" dirty="0">
                <a:solidFill>
                  <a:schemeClr val="tx1"/>
                </a:solidFill>
              </a:rPr>
              <a:t>If they are sharing with you, they like you!! </a:t>
            </a:r>
            <a:endParaRPr lang="en-CA" sz="900" dirty="0">
              <a:solidFill>
                <a:schemeClr val="tx1"/>
              </a:solidFill>
            </a:endParaRPr>
          </a:p>
          <a:p>
            <a:pPr lvl="0"/>
            <a:r>
              <a:rPr lang="en-US" sz="900" dirty="0">
                <a:solidFill>
                  <a:schemeClr val="tx1"/>
                </a:solidFill>
              </a:rPr>
              <a:t>Ask for details to understand the concern.</a:t>
            </a:r>
            <a:endParaRPr lang="en-CA" sz="900" dirty="0">
              <a:solidFill>
                <a:schemeClr val="tx1"/>
              </a:solidFill>
            </a:endParaRPr>
          </a:p>
          <a:p>
            <a:pPr marL="295275" lvl="1">
              <a:spcAft>
                <a:spcPts val="300"/>
              </a:spcAft>
            </a:pPr>
            <a:r>
              <a:rPr lang="en-US" sz="900" dirty="0">
                <a:solidFill>
                  <a:schemeClr val="tx1"/>
                </a:solidFill>
              </a:rPr>
              <a:t>“What 3 things must we do to win your business?”</a:t>
            </a:r>
            <a:endParaRPr lang="en-CA" sz="900" dirty="0">
              <a:solidFill>
                <a:schemeClr val="tx1"/>
              </a:solidFill>
            </a:endParaRPr>
          </a:p>
          <a:p>
            <a:pPr marL="295275" lvl="1">
              <a:spcAft>
                <a:spcPts val="600"/>
              </a:spcAft>
            </a:pPr>
            <a:r>
              <a:rPr lang="en-US" sz="900" dirty="0">
                <a:solidFill>
                  <a:schemeClr val="tx1"/>
                </a:solidFill>
              </a:rPr>
              <a:t>“If you were to rate your current provider on a scale 1-10…”</a:t>
            </a:r>
            <a:endParaRPr lang="en-CA" sz="900" dirty="0">
              <a:solidFill>
                <a:schemeClr val="tx1"/>
              </a:solidFill>
            </a:endParaRPr>
          </a:p>
          <a:p>
            <a:pPr lvl="0">
              <a:spcAft>
                <a:spcPts val="600"/>
              </a:spcAft>
            </a:pPr>
            <a:r>
              <a:rPr lang="en-US" sz="900" dirty="0">
                <a:solidFill>
                  <a:schemeClr val="tx1"/>
                </a:solidFill>
              </a:rPr>
              <a:t>Share how your organization has evolved and addressed similar issues.</a:t>
            </a:r>
            <a:endParaRPr lang="en-CA" sz="900" dirty="0">
              <a:solidFill>
                <a:schemeClr val="tx1"/>
              </a:solidFill>
            </a:endParaRPr>
          </a:p>
          <a:p>
            <a:pPr lvl="0"/>
            <a:r>
              <a:rPr lang="en-US" sz="900" dirty="0">
                <a:solidFill>
                  <a:schemeClr val="tx1"/>
                </a:solidFill>
              </a:rPr>
              <a:t>Offer a fresh conversation focused on current needs.</a:t>
            </a:r>
            <a:endParaRPr lang="en-CA" sz="900" dirty="0">
              <a:solidFill>
                <a:schemeClr val="tx1"/>
              </a:solidFill>
            </a:endParaRPr>
          </a:p>
        </p:txBody>
      </p:sp>
      <p:sp>
        <p:nvSpPr>
          <p:cNvPr id="8" name="Rectangle 7"/>
          <p:cNvSpPr/>
          <p:nvPr/>
        </p:nvSpPr>
        <p:spPr>
          <a:xfrm>
            <a:off x="4023360" y="6228113"/>
            <a:ext cx="3291840" cy="3458816"/>
          </a:xfrm>
          <a:prstGeom prst="rect">
            <a:avLst/>
          </a:prstGeom>
          <a:solidFill>
            <a:srgbClr val="D2E6F5"/>
          </a:solidFill>
          <a:ln w="25400">
            <a:solidFill>
              <a:srgbClr val="3C3C3C"/>
            </a:solidFill>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r>
              <a:rPr sz="1600" b="1" dirty="0">
                <a:solidFill>
                  <a:srgbClr val="1E1E1E"/>
                </a:solidFill>
              </a:rPr>
              <a:t>We Are Self-Operating and Doing Wel</a:t>
            </a:r>
            <a:r>
              <a:rPr lang="en-CA" sz="1600" b="1" dirty="0">
                <a:solidFill>
                  <a:srgbClr val="1E1E1E"/>
                </a:solidFill>
              </a:rPr>
              <a:t>l</a:t>
            </a:r>
          </a:p>
          <a:p>
            <a:pPr lvl="0"/>
            <a:r>
              <a:rPr lang="en-US" sz="900" dirty="0">
                <a:solidFill>
                  <a:schemeClr val="tx1"/>
                </a:solidFill>
              </a:rPr>
              <a:t>Lead with context about:</a:t>
            </a:r>
            <a:endParaRPr lang="en-CA" sz="900" dirty="0">
              <a:solidFill>
                <a:schemeClr val="tx1"/>
              </a:solidFill>
            </a:endParaRPr>
          </a:p>
          <a:p>
            <a:pPr marL="295275" lvl="1">
              <a:spcAft>
                <a:spcPts val="600"/>
              </a:spcAft>
            </a:pPr>
            <a:r>
              <a:rPr lang="en-US" sz="900" dirty="0">
                <a:solidFill>
                  <a:schemeClr val="tx1"/>
                </a:solidFill>
              </a:rPr>
              <a:t>Acknowledging success of self-operation or a relatable anecdote.</a:t>
            </a:r>
            <a:endParaRPr lang="en-CA" sz="900" dirty="0">
              <a:solidFill>
                <a:schemeClr val="tx1"/>
              </a:solidFill>
            </a:endParaRPr>
          </a:p>
          <a:p>
            <a:pPr lvl="0"/>
            <a:r>
              <a:rPr lang="en-US" sz="900" dirty="0">
                <a:solidFill>
                  <a:schemeClr val="tx1"/>
                </a:solidFill>
              </a:rPr>
              <a:t>Reframe: What is it that you know that they don’t know that you can illuminate to see:</a:t>
            </a:r>
            <a:endParaRPr lang="en-CA" sz="900" dirty="0">
              <a:solidFill>
                <a:schemeClr val="tx1"/>
              </a:solidFill>
            </a:endParaRPr>
          </a:p>
          <a:p>
            <a:pPr marL="295275" lvl="1">
              <a:spcAft>
                <a:spcPts val="600"/>
              </a:spcAft>
            </a:pPr>
            <a:r>
              <a:rPr lang="en-US" sz="900" dirty="0">
                <a:solidFill>
                  <a:schemeClr val="tx1"/>
                </a:solidFill>
              </a:rPr>
              <a:t>“That’s ok.” “Most of the time I call people, they’re solving this in house.”</a:t>
            </a:r>
            <a:endParaRPr lang="en-CA" sz="900" dirty="0">
              <a:solidFill>
                <a:schemeClr val="tx1"/>
              </a:solidFill>
            </a:endParaRPr>
          </a:p>
          <a:p>
            <a:pPr lvl="0"/>
            <a:r>
              <a:rPr lang="en-US" sz="900" dirty="0">
                <a:solidFill>
                  <a:schemeClr val="tx1"/>
                </a:solidFill>
              </a:rPr>
              <a:t>Ask open ended questions about their purchasing power, labor relief, and cost efficiency.</a:t>
            </a:r>
            <a:endParaRPr lang="en-CA" sz="900" dirty="0">
              <a:solidFill>
                <a:schemeClr val="tx1"/>
              </a:solidFill>
            </a:endParaRPr>
          </a:p>
          <a:p>
            <a:pPr marL="295275" lvl="1">
              <a:spcAft>
                <a:spcPts val="600"/>
              </a:spcAft>
            </a:pPr>
            <a:r>
              <a:rPr lang="en-US" sz="900" dirty="0">
                <a:solidFill>
                  <a:schemeClr val="tx1"/>
                </a:solidFill>
              </a:rPr>
              <a:t>“How’s that been going for you?”</a:t>
            </a:r>
            <a:endParaRPr lang="en-CA" sz="900" dirty="0">
              <a:solidFill>
                <a:schemeClr val="tx1"/>
              </a:solidFill>
            </a:endParaRPr>
          </a:p>
          <a:p>
            <a:pPr marL="295275" lvl="1">
              <a:spcAft>
                <a:spcPts val="600"/>
              </a:spcAft>
            </a:pPr>
            <a:r>
              <a:rPr lang="en-US" sz="900" dirty="0">
                <a:solidFill>
                  <a:schemeClr val="tx1"/>
                </a:solidFill>
              </a:rPr>
              <a:t>“Sounds like some great things are in place and not suggesting that we pull everything out. Would it make sense to have your options ready, because you just never know…” </a:t>
            </a:r>
            <a:endParaRPr lang="en-CA" sz="900" dirty="0">
              <a:solidFill>
                <a:schemeClr val="tx1"/>
              </a:solidFill>
            </a:endParaRPr>
          </a:p>
          <a:p>
            <a:pPr marL="295275" lvl="1"/>
            <a:r>
              <a:rPr lang="en-US" sz="900" dirty="0">
                <a:solidFill>
                  <a:schemeClr val="tx1"/>
                </a:solidFill>
              </a:rPr>
              <a:t>“Sounds like you got this covered. Would you be open to looking at what your options are? Should there be a time that comes up where (illuminate how you’ve helped others in the past) …and having another option that might be able to supplement you? Is that something you’d be open to discussing?”</a:t>
            </a:r>
            <a:endParaRPr lang="en-CA" sz="90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136</TotalTime>
  <Words>779</Words>
  <Application>Microsoft Macintosh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ADLaM Display</vt:lpstr>
      <vt:lpstr>Arial</vt:lpstr>
      <vt:lpstr>Calibri</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Chamberlain, Lisa</dc:creator>
  <cp:keywords/>
  <dc:description>generated using python-pptx</dc:description>
  <cp:lastModifiedBy>Palmer, Heidi</cp:lastModifiedBy>
  <cp:revision>3</cp:revision>
  <dcterms:created xsi:type="dcterms:W3CDTF">2013-01-27T09:14:16Z</dcterms:created>
  <dcterms:modified xsi:type="dcterms:W3CDTF">2026-01-23T20:12:29Z</dcterms:modified>
  <cp:category/>
</cp:coreProperties>
</file>